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8" r:id="rId12"/>
    <p:sldId id="265" r:id="rId13"/>
    <p:sldId id="267" r:id="rId14"/>
    <p:sldId id="270"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74"/>
  </p:normalViewPr>
  <p:slideViewPr>
    <p:cSldViewPr snapToGrid="0" snapToObjects="1">
      <p:cViewPr varScale="1">
        <p:scale>
          <a:sx n="104" d="100"/>
          <a:sy n="104" d="100"/>
        </p:scale>
        <p:origin x="232"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11/12/18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11/12/18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11/12/18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11/12/18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11/12/18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11/12/18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11/12/18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5E962-F059-3140-A580-153F66994E69}"/>
              </a:ext>
            </a:extLst>
          </p:cNvPr>
          <p:cNvSpPr>
            <a:spLocks noGrp="1"/>
          </p:cNvSpPr>
          <p:nvPr>
            <p:ph type="ctrTitle"/>
          </p:nvPr>
        </p:nvSpPr>
        <p:spPr/>
        <p:txBody>
          <a:bodyPr/>
          <a:lstStyle/>
          <a:p>
            <a:pPr algn="ctr"/>
            <a:r>
              <a:rPr lang="en-US" dirty="0"/>
              <a:t>Fantasy Basketball </a:t>
            </a:r>
            <a:br>
              <a:rPr lang="en-US" dirty="0"/>
            </a:br>
            <a:r>
              <a:rPr lang="en-US" dirty="0"/>
              <a:t>Draft Kit</a:t>
            </a:r>
          </a:p>
        </p:txBody>
      </p:sp>
      <p:sp>
        <p:nvSpPr>
          <p:cNvPr id="3" name="Subtitle 2">
            <a:extLst>
              <a:ext uri="{FF2B5EF4-FFF2-40B4-BE49-F238E27FC236}">
                <a16:creationId xmlns:a16="http://schemas.microsoft.com/office/drawing/2014/main" id="{1FA1C2D0-BB0F-7A4F-BA3D-A2F84181BEBC}"/>
              </a:ext>
            </a:extLst>
          </p:cNvPr>
          <p:cNvSpPr>
            <a:spLocks noGrp="1"/>
          </p:cNvSpPr>
          <p:nvPr>
            <p:ph type="subTitle" idx="1"/>
          </p:nvPr>
        </p:nvSpPr>
        <p:spPr/>
        <p:txBody>
          <a:bodyPr/>
          <a:lstStyle/>
          <a:p>
            <a:pPr algn="ctr"/>
            <a:r>
              <a:rPr lang="en-US" dirty="0"/>
              <a:t>By Robert Cheer</a:t>
            </a:r>
          </a:p>
        </p:txBody>
      </p:sp>
    </p:spTree>
    <p:extLst>
      <p:ext uri="{BB962C8B-B14F-4D97-AF65-F5344CB8AC3E}">
        <p14:creationId xmlns:p14="http://schemas.microsoft.com/office/powerpoint/2010/main" val="3824853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29AB0-83F3-DB4F-841D-EF4DFFCB1334}"/>
              </a:ext>
            </a:extLst>
          </p:cNvPr>
          <p:cNvSpPr>
            <a:spLocks noGrp="1"/>
          </p:cNvSpPr>
          <p:nvPr>
            <p:ph type="title"/>
          </p:nvPr>
        </p:nvSpPr>
        <p:spPr/>
        <p:txBody>
          <a:bodyPr/>
          <a:lstStyle/>
          <a:p>
            <a:pPr algn="ctr"/>
            <a:r>
              <a:rPr lang="en-US" dirty="0"/>
              <a:t>What happens when you leave to a team with already established stars?</a:t>
            </a:r>
          </a:p>
        </p:txBody>
      </p:sp>
      <p:sp>
        <p:nvSpPr>
          <p:cNvPr id="3" name="Content Placeholder 2">
            <a:extLst>
              <a:ext uri="{FF2B5EF4-FFF2-40B4-BE49-F238E27FC236}">
                <a16:creationId xmlns:a16="http://schemas.microsoft.com/office/drawing/2014/main" id="{D94F2AFC-678A-E849-903A-DBC4581E9F68}"/>
              </a:ext>
            </a:extLst>
          </p:cNvPr>
          <p:cNvSpPr>
            <a:spLocks noGrp="1"/>
          </p:cNvSpPr>
          <p:nvPr>
            <p:ph idx="1"/>
          </p:nvPr>
        </p:nvSpPr>
        <p:spPr>
          <a:xfrm>
            <a:off x="680321" y="2336873"/>
            <a:ext cx="9613861" cy="1092127"/>
          </a:xfrm>
        </p:spPr>
        <p:txBody>
          <a:bodyPr>
            <a:normAutofit/>
          </a:bodyPr>
          <a:lstStyle/>
          <a:p>
            <a:r>
              <a:rPr lang="en-US" dirty="0"/>
              <a:t>Going onto a team and switching from being the primary player to a secondary or even third option can really hurt your production.</a:t>
            </a:r>
          </a:p>
          <a:p>
            <a:endParaRPr lang="en-US" dirty="0"/>
          </a:p>
          <a:p>
            <a:pPr marL="0" indent="0">
              <a:buNone/>
            </a:pPr>
            <a:endParaRPr lang="en-US" dirty="0"/>
          </a:p>
        </p:txBody>
      </p:sp>
      <p:pic>
        <p:nvPicPr>
          <p:cNvPr id="4" name="Picture 3">
            <a:extLst>
              <a:ext uri="{FF2B5EF4-FFF2-40B4-BE49-F238E27FC236}">
                <a16:creationId xmlns:a16="http://schemas.microsoft.com/office/drawing/2014/main" id="{83003FA8-549C-364F-9F19-1BEAF174A0C8}"/>
              </a:ext>
            </a:extLst>
          </p:cNvPr>
          <p:cNvPicPr>
            <a:picLocks noChangeAspect="1"/>
          </p:cNvPicPr>
          <p:nvPr/>
        </p:nvPicPr>
        <p:blipFill>
          <a:blip r:embed="rId2"/>
          <a:stretch>
            <a:fillRect/>
          </a:stretch>
        </p:blipFill>
        <p:spPr>
          <a:xfrm>
            <a:off x="1492421" y="4504868"/>
            <a:ext cx="2534680" cy="1599904"/>
          </a:xfrm>
          <a:prstGeom prst="rect">
            <a:avLst/>
          </a:prstGeom>
        </p:spPr>
      </p:pic>
      <p:sp>
        <p:nvSpPr>
          <p:cNvPr id="5" name="TextBox 4">
            <a:extLst>
              <a:ext uri="{FF2B5EF4-FFF2-40B4-BE49-F238E27FC236}">
                <a16:creationId xmlns:a16="http://schemas.microsoft.com/office/drawing/2014/main" id="{142E9E9C-5FC9-C141-B3EA-62C19ED59CE0}"/>
              </a:ext>
            </a:extLst>
          </p:cNvPr>
          <p:cNvSpPr txBox="1"/>
          <p:nvPr/>
        </p:nvSpPr>
        <p:spPr>
          <a:xfrm>
            <a:off x="963827" y="3428999"/>
            <a:ext cx="4114800" cy="923330"/>
          </a:xfrm>
          <a:prstGeom prst="rect">
            <a:avLst/>
          </a:prstGeom>
          <a:noFill/>
        </p:spPr>
        <p:txBody>
          <a:bodyPr wrap="square" rtlCol="0">
            <a:spAutoFit/>
          </a:bodyPr>
          <a:lstStyle/>
          <a:p>
            <a:pPr algn="ctr"/>
            <a:r>
              <a:rPr lang="en-US" dirty="0"/>
              <a:t>Kevin Love went from the primary option in Minnesota to a stretch 4 shooter on Cleveland</a:t>
            </a:r>
          </a:p>
        </p:txBody>
      </p:sp>
      <p:pic>
        <p:nvPicPr>
          <p:cNvPr id="6" name="Picture 5">
            <a:extLst>
              <a:ext uri="{FF2B5EF4-FFF2-40B4-BE49-F238E27FC236}">
                <a16:creationId xmlns:a16="http://schemas.microsoft.com/office/drawing/2014/main" id="{E8947FDD-AAEF-DC43-A6BC-7419D8E983D2}"/>
              </a:ext>
            </a:extLst>
          </p:cNvPr>
          <p:cNvPicPr>
            <a:picLocks noChangeAspect="1"/>
          </p:cNvPicPr>
          <p:nvPr/>
        </p:nvPicPr>
        <p:blipFill>
          <a:blip r:embed="rId3"/>
          <a:stretch>
            <a:fillRect/>
          </a:stretch>
        </p:blipFill>
        <p:spPr>
          <a:xfrm>
            <a:off x="6437011" y="4463010"/>
            <a:ext cx="2534680" cy="1683620"/>
          </a:xfrm>
          <a:prstGeom prst="rect">
            <a:avLst/>
          </a:prstGeom>
        </p:spPr>
      </p:pic>
      <p:sp>
        <p:nvSpPr>
          <p:cNvPr id="7" name="TextBox 6">
            <a:extLst>
              <a:ext uri="{FF2B5EF4-FFF2-40B4-BE49-F238E27FC236}">
                <a16:creationId xmlns:a16="http://schemas.microsoft.com/office/drawing/2014/main" id="{172FC30A-863E-0B42-85D7-C1ADBDABD339}"/>
              </a:ext>
            </a:extLst>
          </p:cNvPr>
          <p:cNvSpPr txBox="1"/>
          <p:nvPr/>
        </p:nvSpPr>
        <p:spPr>
          <a:xfrm>
            <a:off x="5750010" y="3428999"/>
            <a:ext cx="4114800" cy="923330"/>
          </a:xfrm>
          <a:prstGeom prst="rect">
            <a:avLst/>
          </a:prstGeom>
          <a:noFill/>
        </p:spPr>
        <p:txBody>
          <a:bodyPr wrap="square" rtlCol="0">
            <a:spAutoFit/>
          </a:bodyPr>
          <a:lstStyle/>
          <a:p>
            <a:pPr algn="ctr"/>
            <a:r>
              <a:rPr lang="en-US" dirty="0"/>
              <a:t>Kevin Durant left a team with Westbrook but joined Steph Curry and his production was left unchanged</a:t>
            </a:r>
          </a:p>
        </p:txBody>
      </p:sp>
    </p:spTree>
    <p:extLst>
      <p:ext uri="{BB962C8B-B14F-4D97-AF65-F5344CB8AC3E}">
        <p14:creationId xmlns:p14="http://schemas.microsoft.com/office/powerpoint/2010/main" val="1033603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A9E7-A725-4447-B49F-89EA76080702}"/>
              </a:ext>
            </a:extLst>
          </p:cNvPr>
          <p:cNvSpPr>
            <a:spLocks noGrp="1"/>
          </p:cNvSpPr>
          <p:nvPr>
            <p:ph type="title"/>
          </p:nvPr>
        </p:nvSpPr>
        <p:spPr/>
        <p:txBody>
          <a:bodyPr/>
          <a:lstStyle/>
          <a:p>
            <a:pPr algn="ctr"/>
            <a:r>
              <a:rPr lang="en-US" dirty="0"/>
              <a:t>Model Design: </a:t>
            </a:r>
            <a:br>
              <a:rPr lang="en-US" dirty="0"/>
            </a:br>
            <a:r>
              <a:rPr lang="en-US" dirty="0"/>
              <a:t>Feature Engineering</a:t>
            </a:r>
          </a:p>
        </p:txBody>
      </p:sp>
      <p:sp>
        <p:nvSpPr>
          <p:cNvPr id="3" name="Content Placeholder 2">
            <a:extLst>
              <a:ext uri="{FF2B5EF4-FFF2-40B4-BE49-F238E27FC236}">
                <a16:creationId xmlns:a16="http://schemas.microsoft.com/office/drawing/2014/main" id="{8334F209-9B5B-1F4E-82CA-10C6E896EA6A}"/>
              </a:ext>
            </a:extLst>
          </p:cNvPr>
          <p:cNvSpPr>
            <a:spLocks noGrp="1"/>
          </p:cNvSpPr>
          <p:nvPr>
            <p:ph idx="1"/>
          </p:nvPr>
        </p:nvSpPr>
        <p:spPr/>
        <p:txBody>
          <a:bodyPr>
            <a:normAutofit fontScale="92500" lnSpcReduction="20000"/>
          </a:bodyPr>
          <a:lstStyle/>
          <a:p>
            <a:r>
              <a:rPr lang="en-US" sz="2000" dirty="0"/>
              <a:t>After getting the data from basketball reference, I stored all of my data in a PostgreSQL database and started engineering combinatory features.</a:t>
            </a:r>
          </a:p>
          <a:p>
            <a:r>
              <a:rPr lang="en-US" sz="2000" dirty="0"/>
              <a:t>In order to find signal in teammates, I took the usage rate multiplied by the minutes of each players teammates, then took the maximum usage*min of the group of teammates from last season.  </a:t>
            </a:r>
          </a:p>
          <a:p>
            <a:r>
              <a:rPr lang="en-US" sz="2000" dirty="0"/>
              <a:t>For Russell Westbrook, his usage*min goes as high as 1200, putting him up at our near the top along with James Harden and a few others.  This doesn’t allow for as many touches for teammates, throttling their performance.  This allows player like Victor Oladipo to excel when traded away from his team to other teams that don’t have these ball dominant players.</a:t>
            </a:r>
          </a:p>
          <a:p>
            <a:r>
              <a:rPr lang="en-US" sz="2000" dirty="0"/>
              <a:t>Another feature engineered was the rank of usage on your team based on last seasons statistics.   If you are traded to another team, your usage rank may change, which can cause your stats to change (especially if you become the primary option).  I used window functions in SQL to rank based on usage*min from the past season.</a:t>
            </a:r>
          </a:p>
        </p:txBody>
      </p:sp>
    </p:spTree>
    <p:extLst>
      <p:ext uri="{BB962C8B-B14F-4D97-AF65-F5344CB8AC3E}">
        <p14:creationId xmlns:p14="http://schemas.microsoft.com/office/powerpoint/2010/main" val="2620312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F90A-9CC9-4940-9819-B64739504AEA}"/>
              </a:ext>
            </a:extLst>
          </p:cNvPr>
          <p:cNvSpPr>
            <a:spLocks noGrp="1"/>
          </p:cNvSpPr>
          <p:nvPr>
            <p:ph type="title"/>
          </p:nvPr>
        </p:nvSpPr>
        <p:spPr/>
        <p:txBody>
          <a:bodyPr/>
          <a:lstStyle/>
          <a:p>
            <a:pPr algn="ctr"/>
            <a:r>
              <a:rPr lang="en-US" dirty="0"/>
              <a:t>Model: Important Features</a:t>
            </a:r>
          </a:p>
        </p:txBody>
      </p:sp>
      <p:sp>
        <p:nvSpPr>
          <p:cNvPr id="3" name="Content Placeholder 2">
            <a:extLst>
              <a:ext uri="{FF2B5EF4-FFF2-40B4-BE49-F238E27FC236}">
                <a16:creationId xmlns:a16="http://schemas.microsoft.com/office/drawing/2014/main" id="{043C200C-BE55-3547-9625-4AEBBA00FB4C}"/>
              </a:ext>
            </a:extLst>
          </p:cNvPr>
          <p:cNvSpPr>
            <a:spLocks noGrp="1"/>
          </p:cNvSpPr>
          <p:nvPr>
            <p:ph idx="1"/>
          </p:nvPr>
        </p:nvSpPr>
        <p:spPr/>
        <p:txBody>
          <a:bodyPr>
            <a:normAutofit lnSpcReduction="10000"/>
          </a:bodyPr>
          <a:lstStyle/>
          <a:p>
            <a:r>
              <a:rPr lang="en-US" sz="2000" dirty="0"/>
              <a:t>My model </a:t>
            </a:r>
            <a:r>
              <a:rPr lang="en-US" sz="2000" dirty="0" err="1"/>
              <a:t>intook</a:t>
            </a:r>
            <a:r>
              <a:rPr lang="en-US" sz="2000" dirty="0"/>
              <a:t> data from past performance, particularly the last two years and the career stats of a player.  The most important feature in predicting any individual stat was their last years average in that statistic</a:t>
            </a:r>
          </a:p>
          <a:p>
            <a:r>
              <a:rPr lang="en-US" sz="2000" dirty="0"/>
              <a:t>Teammates are also critical to the success of a player, having teammates that share the ball creates opportunities for success.</a:t>
            </a:r>
          </a:p>
          <a:p>
            <a:r>
              <a:rPr lang="en-US" sz="2000" dirty="0"/>
              <a:t>I also incorporated advanced statistics such as value over replacement and </a:t>
            </a:r>
            <a:r>
              <a:rPr lang="en-US" sz="2000" dirty="0" err="1"/>
              <a:t>boxplusminus</a:t>
            </a:r>
            <a:r>
              <a:rPr lang="en-US" sz="2000" dirty="0"/>
              <a:t> to predict which players were showing improvement and likely to get more playing time as a result.</a:t>
            </a:r>
          </a:p>
          <a:p>
            <a:r>
              <a:rPr lang="en-US" sz="2000" dirty="0"/>
              <a:t>Potential missing features: While I was able to get some signal out of teammate usage, I think the real stat that would have been important if I could find it is the number of dribbles your teammates take.  Players that dribble the ball a lot are often wasting time and/or are difficult to play with.</a:t>
            </a:r>
          </a:p>
        </p:txBody>
      </p:sp>
    </p:spTree>
    <p:extLst>
      <p:ext uri="{BB962C8B-B14F-4D97-AF65-F5344CB8AC3E}">
        <p14:creationId xmlns:p14="http://schemas.microsoft.com/office/powerpoint/2010/main" val="79017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3404-EAED-D04A-9726-B7ADDCED1ACE}"/>
              </a:ext>
            </a:extLst>
          </p:cNvPr>
          <p:cNvSpPr>
            <a:spLocks noGrp="1"/>
          </p:cNvSpPr>
          <p:nvPr>
            <p:ph type="title"/>
          </p:nvPr>
        </p:nvSpPr>
        <p:spPr/>
        <p:txBody>
          <a:bodyPr/>
          <a:lstStyle/>
          <a:p>
            <a:pPr algn="ctr"/>
            <a:r>
              <a:rPr lang="en-US" dirty="0"/>
              <a:t>Error Testing: </a:t>
            </a:r>
            <a:br>
              <a:rPr lang="en-US" dirty="0"/>
            </a:br>
            <a:r>
              <a:rPr lang="en-US" dirty="0"/>
              <a:t>Cross Validation and Model Selection</a:t>
            </a:r>
          </a:p>
        </p:txBody>
      </p:sp>
      <p:sp>
        <p:nvSpPr>
          <p:cNvPr id="3" name="Content Placeholder 2">
            <a:extLst>
              <a:ext uri="{FF2B5EF4-FFF2-40B4-BE49-F238E27FC236}">
                <a16:creationId xmlns:a16="http://schemas.microsoft.com/office/drawing/2014/main" id="{DFD77537-4591-F24B-AB9B-A59592AD1A06}"/>
              </a:ext>
            </a:extLst>
          </p:cNvPr>
          <p:cNvSpPr>
            <a:spLocks noGrp="1"/>
          </p:cNvSpPr>
          <p:nvPr>
            <p:ph idx="1"/>
          </p:nvPr>
        </p:nvSpPr>
        <p:spPr/>
        <p:txBody>
          <a:bodyPr>
            <a:normAutofit lnSpcReduction="10000"/>
          </a:bodyPr>
          <a:lstStyle/>
          <a:p>
            <a:r>
              <a:rPr lang="en-US" dirty="0"/>
              <a:t>Test were run using data starting from the 2008-09 season up until the 2016-17 season (may add more data).  Cross validated using k-fold cross validation ran grid searches on gradient boosting while also testing Linear Regression and Rectified Linear Unit Neural Networks.</a:t>
            </a:r>
          </a:p>
          <a:p>
            <a:r>
              <a:rPr lang="en-US" dirty="0"/>
              <a:t>Error Rates were tested against a baseline of choosing last seasons average.</a:t>
            </a:r>
          </a:p>
          <a:p>
            <a:r>
              <a:rPr lang="en-US" dirty="0"/>
              <a:t>Linear Regression model was selected based on the lowest error on the test sets.</a:t>
            </a:r>
          </a:p>
          <a:p>
            <a:r>
              <a:rPr lang="en-US" dirty="0"/>
              <a:t>Final model was run on 2017-18 data.</a:t>
            </a:r>
          </a:p>
        </p:txBody>
      </p:sp>
    </p:spTree>
    <p:extLst>
      <p:ext uri="{BB962C8B-B14F-4D97-AF65-F5344CB8AC3E}">
        <p14:creationId xmlns:p14="http://schemas.microsoft.com/office/powerpoint/2010/main" val="3215704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AB9CCF5A-6391-6B4D-B378-723762A25755}"/>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13528" y="-172995"/>
            <a:ext cx="12496144" cy="7203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664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5887-17E1-1540-A613-228A305979C7}"/>
              </a:ext>
            </a:extLst>
          </p:cNvPr>
          <p:cNvSpPr>
            <a:spLocks noGrp="1"/>
          </p:cNvSpPr>
          <p:nvPr>
            <p:ph type="title"/>
          </p:nvPr>
        </p:nvSpPr>
        <p:spPr/>
        <p:txBody>
          <a:bodyPr/>
          <a:lstStyle/>
          <a:p>
            <a:pPr algn="ctr"/>
            <a:r>
              <a:rPr lang="en-US" dirty="0"/>
              <a:t>Model Evaluation:</a:t>
            </a:r>
            <a:br>
              <a:rPr lang="en-US" dirty="0"/>
            </a:br>
            <a:r>
              <a:rPr lang="en-US" dirty="0"/>
              <a:t>Comparing to Yahoo Rankings</a:t>
            </a:r>
          </a:p>
        </p:txBody>
      </p:sp>
      <p:sp>
        <p:nvSpPr>
          <p:cNvPr id="3" name="Content Placeholder 2">
            <a:extLst>
              <a:ext uri="{FF2B5EF4-FFF2-40B4-BE49-F238E27FC236}">
                <a16:creationId xmlns:a16="http://schemas.microsoft.com/office/drawing/2014/main" id="{E60AE063-337A-CA41-A3EB-8D7A40269EB8}"/>
              </a:ext>
            </a:extLst>
          </p:cNvPr>
          <p:cNvSpPr>
            <a:spLocks noGrp="1"/>
          </p:cNvSpPr>
          <p:nvPr>
            <p:ph idx="1"/>
          </p:nvPr>
        </p:nvSpPr>
        <p:spPr/>
        <p:txBody>
          <a:bodyPr/>
          <a:lstStyle/>
          <a:p>
            <a:r>
              <a:rPr lang="en-US" dirty="0"/>
              <a:t>After selecting the final model, loaded in Yahoos preseason rankings from 2017-18 season.</a:t>
            </a:r>
          </a:p>
          <a:p>
            <a:r>
              <a:rPr lang="en-US" dirty="0"/>
              <a:t>Created rankings based on my predicted model</a:t>
            </a:r>
          </a:p>
          <a:p>
            <a:r>
              <a:rPr lang="en-US" dirty="0"/>
              <a:t>Compared my rankings as well as yahoos rankings to the actual rankings using Rank Bias Overlap.</a:t>
            </a:r>
          </a:p>
          <a:p>
            <a:endParaRPr lang="en-US" dirty="0"/>
          </a:p>
        </p:txBody>
      </p:sp>
    </p:spTree>
    <p:extLst>
      <p:ext uri="{BB962C8B-B14F-4D97-AF65-F5344CB8AC3E}">
        <p14:creationId xmlns:p14="http://schemas.microsoft.com/office/powerpoint/2010/main" val="4253314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AAE9-10D6-5341-BC55-E33914D57B86}"/>
              </a:ext>
            </a:extLst>
          </p:cNvPr>
          <p:cNvSpPr>
            <a:spLocks noGrp="1"/>
          </p:cNvSpPr>
          <p:nvPr>
            <p:ph type="title"/>
          </p:nvPr>
        </p:nvSpPr>
        <p:spPr/>
        <p:txBody>
          <a:bodyPr/>
          <a:lstStyle/>
          <a:p>
            <a:pPr algn="ctr"/>
            <a:r>
              <a:rPr lang="en-US" dirty="0"/>
              <a:t>About Fantasy Basketball</a:t>
            </a:r>
          </a:p>
        </p:txBody>
      </p:sp>
      <p:sp>
        <p:nvSpPr>
          <p:cNvPr id="3" name="Content Placeholder 2">
            <a:extLst>
              <a:ext uri="{FF2B5EF4-FFF2-40B4-BE49-F238E27FC236}">
                <a16:creationId xmlns:a16="http://schemas.microsoft.com/office/drawing/2014/main" id="{90A69908-F426-8D48-AD8B-B9361FB8AF1E}"/>
              </a:ext>
            </a:extLst>
          </p:cNvPr>
          <p:cNvSpPr>
            <a:spLocks noGrp="1"/>
          </p:cNvSpPr>
          <p:nvPr>
            <p:ph idx="1"/>
          </p:nvPr>
        </p:nvSpPr>
        <p:spPr/>
        <p:txBody>
          <a:bodyPr>
            <a:normAutofit lnSpcReduction="10000"/>
          </a:bodyPr>
          <a:lstStyle/>
          <a:p>
            <a:r>
              <a:rPr lang="en-US" sz="2000" dirty="0"/>
              <a:t>Fantasy Basketball is a game generally played with anywhere from 8-16 players that draft NBA players to formulate their teams.</a:t>
            </a:r>
          </a:p>
          <a:p>
            <a:r>
              <a:rPr lang="en-US" sz="2000" dirty="0"/>
              <a:t>There are two main formats, head to head where you have a different opponent each week and the top teams make a playoff round, and rotisserie (roto) in which you aggregate all stats for the entire season.  In roto, if you are in a 12 team league and are first in a category, you receive 12 points, 2</a:t>
            </a:r>
            <a:r>
              <a:rPr lang="en-US" sz="2000" baseline="30000" dirty="0"/>
              <a:t>nd</a:t>
            </a:r>
            <a:r>
              <a:rPr lang="en-US" sz="2000" dirty="0"/>
              <a:t> in a category receives 11 points and if you are last you receive 1 point.</a:t>
            </a:r>
          </a:p>
          <a:p>
            <a:r>
              <a:rPr lang="en-US" sz="2000" dirty="0"/>
              <a:t>Stat categories (Points, Rebounds, Assists, Steals, Blocks, Three Pointers, Turnovers, FG% (shots made/shots taken), and FT% (free throws made/free throws taken)</a:t>
            </a:r>
          </a:p>
          <a:p>
            <a:r>
              <a:rPr lang="en-US" sz="2000" dirty="0"/>
              <a:t>My project focuses mainly on head to head,  but scorings can be used in any format.</a:t>
            </a:r>
          </a:p>
        </p:txBody>
      </p:sp>
    </p:spTree>
    <p:extLst>
      <p:ext uri="{BB962C8B-B14F-4D97-AF65-F5344CB8AC3E}">
        <p14:creationId xmlns:p14="http://schemas.microsoft.com/office/powerpoint/2010/main" val="3936068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1E646-070E-DD4E-BEBA-39B6BD58936D}"/>
              </a:ext>
            </a:extLst>
          </p:cNvPr>
          <p:cNvSpPr>
            <a:spLocks noGrp="1"/>
          </p:cNvSpPr>
          <p:nvPr>
            <p:ph type="title"/>
          </p:nvPr>
        </p:nvSpPr>
        <p:spPr/>
        <p:txBody>
          <a:bodyPr/>
          <a:lstStyle/>
          <a:p>
            <a:pPr algn="ctr"/>
            <a:r>
              <a:rPr lang="en-US" dirty="0"/>
              <a:t>Head to Head Rules</a:t>
            </a:r>
          </a:p>
        </p:txBody>
      </p:sp>
      <p:sp>
        <p:nvSpPr>
          <p:cNvPr id="3" name="Content Placeholder 2">
            <a:extLst>
              <a:ext uri="{FF2B5EF4-FFF2-40B4-BE49-F238E27FC236}">
                <a16:creationId xmlns:a16="http://schemas.microsoft.com/office/drawing/2014/main" id="{79628D4F-21D9-AC46-BFD4-EB165B69DB7D}"/>
              </a:ext>
            </a:extLst>
          </p:cNvPr>
          <p:cNvSpPr>
            <a:spLocks noGrp="1"/>
          </p:cNvSpPr>
          <p:nvPr>
            <p:ph idx="1"/>
          </p:nvPr>
        </p:nvSpPr>
        <p:spPr/>
        <p:txBody>
          <a:bodyPr>
            <a:normAutofit lnSpcReduction="10000"/>
          </a:bodyPr>
          <a:lstStyle/>
          <a:p>
            <a:r>
              <a:rPr lang="en-US" sz="2000" dirty="0"/>
              <a:t>Each week you are matched up against an opponent.  You can put up to 10 players in your lineup each day, with the following position slots (PG,SG,SF,PF,C,C, </a:t>
            </a:r>
            <a:r>
              <a:rPr lang="en-US" sz="2000" dirty="0" err="1"/>
              <a:t>G,F,Util,Util</a:t>
            </a:r>
            <a:r>
              <a:rPr lang="en-US" sz="2000" dirty="0"/>
              <a:t>).  You can put anyone in the </a:t>
            </a:r>
            <a:r>
              <a:rPr lang="en-US" sz="2000" dirty="0" err="1"/>
              <a:t>Util</a:t>
            </a:r>
            <a:r>
              <a:rPr lang="en-US" sz="2000" dirty="0"/>
              <a:t> slot, while G can be either PG or SG and F can be either SF or PF.</a:t>
            </a:r>
          </a:p>
          <a:p>
            <a:r>
              <a:rPr lang="en-US" sz="2000" dirty="0"/>
              <a:t>For all the players inserted into your lineup, stats are aggregated for each game for the entire week.  Each category that you have a higher score than your opponent (other than turnovers that you want a lower number) gives you a win, and if you have a lower score you get a loss.  For example, if I beat my opponent in 7 categories and they beat me in 2, I receive 7 wins and 2 losses.  If there is a tie, ties are counted as half of a win and half of a loss when determining playoff seeding.</a:t>
            </a:r>
          </a:p>
          <a:p>
            <a:r>
              <a:rPr lang="en-US" sz="2000" dirty="0"/>
              <a:t>Generally 6 teams make the playoffs, with the top 2 getting a bye.</a:t>
            </a:r>
          </a:p>
        </p:txBody>
      </p:sp>
    </p:spTree>
    <p:extLst>
      <p:ext uri="{BB962C8B-B14F-4D97-AF65-F5344CB8AC3E}">
        <p14:creationId xmlns:p14="http://schemas.microsoft.com/office/powerpoint/2010/main" val="2652058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1336-B987-874E-8BDA-EE4F0044EAB6}"/>
              </a:ext>
            </a:extLst>
          </p:cNvPr>
          <p:cNvSpPr>
            <a:spLocks noGrp="1"/>
          </p:cNvSpPr>
          <p:nvPr>
            <p:ph type="title"/>
          </p:nvPr>
        </p:nvSpPr>
        <p:spPr/>
        <p:txBody>
          <a:bodyPr/>
          <a:lstStyle/>
          <a:p>
            <a:pPr algn="ctr"/>
            <a:r>
              <a:rPr lang="en-US" dirty="0"/>
              <a:t>Why Fantasy Basketball?</a:t>
            </a:r>
          </a:p>
        </p:txBody>
      </p:sp>
      <p:pic>
        <p:nvPicPr>
          <p:cNvPr id="4" name="Content Placeholder 3">
            <a:extLst>
              <a:ext uri="{FF2B5EF4-FFF2-40B4-BE49-F238E27FC236}">
                <a16:creationId xmlns:a16="http://schemas.microsoft.com/office/drawing/2014/main" id="{9FCEAC06-DE5F-664B-A860-5C296EF2C4D4}"/>
              </a:ext>
            </a:extLst>
          </p:cNvPr>
          <p:cNvPicPr>
            <a:picLocks noGrp="1" noChangeAspect="1"/>
          </p:cNvPicPr>
          <p:nvPr>
            <p:ph idx="1"/>
          </p:nvPr>
        </p:nvPicPr>
        <p:blipFill>
          <a:blip r:embed="rId2"/>
          <a:stretch>
            <a:fillRect/>
          </a:stretch>
        </p:blipFill>
        <p:spPr>
          <a:xfrm>
            <a:off x="6096000" y="2102021"/>
            <a:ext cx="5946467" cy="3582087"/>
          </a:xfrm>
          <a:prstGeom prst="rect">
            <a:avLst/>
          </a:prstGeom>
        </p:spPr>
      </p:pic>
      <p:sp>
        <p:nvSpPr>
          <p:cNvPr id="5" name="TextBox 4">
            <a:extLst>
              <a:ext uri="{FF2B5EF4-FFF2-40B4-BE49-F238E27FC236}">
                <a16:creationId xmlns:a16="http://schemas.microsoft.com/office/drawing/2014/main" id="{5260C529-5594-E94D-A865-9396B8200FAF}"/>
              </a:ext>
            </a:extLst>
          </p:cNvPr>
          <p:cNvSpPr txBox="1"/>
          <p:nvPr/>
        </p:nvSpPr>
        <p:spPr>
          <a:xfrm>
            <a:off x="247136" y="2102021"/>
            <a:ext cx="5350476" cy="4401205"/>
          </a:xfrm>
          <a:prstGeom prst="rect">
            <a:avLst/>
          </a:prstGeom>
          <a:noFill/>
        </p:spPr>
        <p:txBody>
          <a:bodyPr wrap="square" rtlCol="0">
            <a:spAutoFit/>
          </a:bodyPr>
          <a:lstStyle/>
          <a:p>
            <a:r>
              <a:rPr lang="en-US" sz="2000" dirty="0"/>
              <a:t>Sports Bring people together.  This is a picture of the warriors championship parade, people of all different backgrounds can come together with the people in their city and have pride and joy over a common cause.</a:t>
            </a:r>
          </a:p>
          <a:p>
            <a:endParaRPr lang="en-US" sz="2000" dirty="0"/>
          </a:p>
          <a:p>
            <a:r>
              <a:rPr lang="en-US" sz="2000" dirty="0"/>
              <a:t>Fantasy basketball along with other fantasy sports can allow friends from far away to come together over competing against each other in a friendly game.  It has almost become the main method in which I stay in touch with friends from high school and college.</a:t>
            </a:r>
          </a:p>
        </p:txBody>
      </p:sp>
    </p:spTree>
    <p:extLst>
      <p:ext uri="{BB962C8B-B14F-4D97-AF65-F5344CB8AC3E}">
        <p14:creationId xmlns:p14="http://schemas.microsoft.com/office/powerpoint/2010/main" val="2093655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98728-92E5-524A-9565-AB3ABD4105BA}"/>
              </a:ext>
            </a:extLst>
          </p:cNvPr>
          <p:cNvSpPr>
            <a:spLocks noGrp="1"/>
          </p:cNvSpPr>
          <p:nvPr>
            <p:ph type="title"/>
          </p:nvPr>
        </p:nvSpPr>
        <p:spPr/>
        <p:txBody>
          <a:bodyPr/>
          <a:lstStyle/>
          <a:p>
            <a:pPr algn="ctr"/>
            <a:r>
              <a:rPr lang="en-US" dirty="0"/>
              <a:t>Creating a Ranking System</a:t>
            </a:r>
          </a:p>
        </p:txBody>
      </p:sp>
      <p:sp>
        <p:nvSpPr>
          <p:cNvPr id="3" name="Content Placeholder 2">
            <a:extLst>
              <a:ext uri="{FF2B5EF4-FFF2-40B4-BE49-F238E27FC236}">
                <a16:creationId xmlns:a16="http://schemas.microsoft.com/office/drawing/2014/main" id="{233132A2-6973-8A42-A108-C6BAE222A544}"/>
              </a:ext>
            </a:extLst>
          </p:cNvPr>
          <p:cNvSpPr>
            <a:spLocks noGrp="1"/>
          </p:cNvSpPr>
          <p:nvPr>
            <p:ph idx="1"/>
          </p:nvPr>
        </p:nvSpPr>
        <p:spPr>
          <a:xfrm>
            <a:off x="680321" y="2336873"/>
            <a:ext cx="10255409" cy="3599316"/>
          </a:xfrm>
        </p:spPr>
        <p:txBody>
          <a:bodyPr/>
          <a:lstStyle/>
          <a:p>
            <a:r>
              <a:rPr lang="en-US" sz="2000" dirty="0"/>
              <a:t>The first step of the process was to create a ranking system.  Each of the top 200 players by season.  Each player was ranked on each category by the amount of standard deviations above the mean.  Here were the top 5 players in 2017, you may be surprised that there is no Lebron James or Russell Westbrook on the list.</a:t>
            </a:r>
          </a:p>
          <a:p>
            <a:pPr marL="0" indent="0">
              <a:buNone/>
            </a:pPr>
            <a:r>
              <a:rPr lang="en-US" sz="1800" dirty="0"/>
              <a:t>1) Anthony Davis     2) Steph Curry       3) James Harden     4) Kevin Durant      5) Karl Towns</a:t>
            </a:r>
          </a:p>
          <a:p>
            <a:pPr marL="0" indent="0">
              <a:buNone/>
            </a:pPr>
            <a:endParaRPr lang="en-US" sz="2000" dirty="0"/>
          </a:p>
        </p:txBody>
      </p:sp>
      <p:pic>
        <p:nvPicPr>
          <p:cNvPr id="4" name="Picture 3">
            <a:extLst>
              <a:ext uri="{FF2B5EF4-FFF2-40B4-BE49-F238E27FC236}">
                <a16:creationId xmlns:a16="http://schemas.microsoft.com/office/drawing/2014/main" id="{7A06BE3E-C225-0747-8D6A-16E0B41ED567}"/>
              </a:ext>
            </a:extLst>
          </p:cNvPr>
          <p:cNvPicPr>
            <a:picLocks noChangeAspect="1"/>
          </p:cNvPicPr>
          <p:nvPr/>
        </p:nvPicPr>
        <p:blipFill>
          <a:blip r:embed="rId2"/>
          <a:stretch>
            <a:fillRect/>
          </a:stretch>
        </p:blipFill>
        <p:spPr>
          <a:xfrm>
            <a:off x="821008" y="4079599"/>
            <a:ext cx="1739900" cy="1155700"/>
          </a:xfrm>
          <a:prstGeom prst="rect">
            <a:avLst/>
          </a:prstGeom>
        </p:spPr>
      </p:pic>
      <p:pic>
        <p:nvPicPr>
          <p:cNvPr id="5" name="Picture 4">
            <a:extLst>
              <a:ext uri="{FF2B5EF4-FFF2-40B4-BE49-F238E27FC236}">
                <a16:creationId xmlns:a16="http://schemas.microsoft.com/office/drawing/2014/main" id="{0F0E61B7-AA21-A34C-9C4D-AB118BEEDCA2}"/>
              </a:ext>
            </a:extLst>
          </p:cNvPr>
          <p:cNvPicPr>
            <a:picLocks noChangeAspect="1"/>
          </p:cNvPicPr>
          <p:nvPr/>
        </p:nvPicPr>
        <p:blipFill>
          <a:blip r:embed="rId3"/>
          <a:stretch>
            <a:fillRect/>
          </a:stretch>
        </p:blipFill>
        <p:spPr>
          <a:xfrm>
            <a:off x="2701595" y="4079598"/>
            <a:ext cx="2063752" cy="1155701"/>
          </a:xfrm>
          <a:prstGeom prst="rect">
            <a:avLst/>
          </a:prstGeom>
        </p:spPr>
      </p:pic>
      <p:pic>
        <p:nvPicPr>
          <p:cNvPr id="6" name="Picture 5">
            <a:extLst>
              <a:ext uri="{FF2B5EF4-FFF2-40B4-BE49-F238E27FC236}">
                <a16:creationId xmlns:a16="http://schemas.microsoft.com/office/drawing/2014/main" id="{51C6D937-99EC-BC4C-9120-E86AE4449A75}"/>
              </a:ext>
            </a:extLst>
          </p:cNvPr>
          <p:cNvPicPr>
            <a:picLocks noChangeAspect="1"/>
          </p:cNvPicPr>
          <p:nvPr/>
        </p:nvPicPr>
        <p:blipFill>
          <a:blip r:embed="rId4"/>
          <a:stretch>
            <a:fillRect/>
          </a:stretch>
        </p:blipFill>
        <p:spPr>
          <a:xfrm>
            <a:off x="4906034" y="4079598"/>
            <a:ext cx="1739900" cy="1155700"/>
          </a:xfrm>
          <a:prstGeom prst="rect">
            <a:avLst/>
          </a:prstGeom>
        </p:spPr>
      </p:pic>
      <p:pic>
        <p:nvPicPr>
          <p:cNvPr id="7" name="Picture 6">
            <a:extLst>
              <a:ext uri="{FF2B5EF4-FFF2-40B4-BE49-F238E27FC236}">
                <a16:creationId xmlns:a16="http://schemas.microsoft.com/office/drawing/2014/main" id="{74B955E8-CBB7-1043-AE57-91F52D58310C}"/>
              </a:ext>
            </a:extLst>
          </p:cNvPr>
          <p:cNvPicPr>
            <a:picLocks noChangeAspect="1"/>
          </p:cNvPicPr>
          <p:nvPr/>
        </p:nvPicPr>
        <p:blipFill>
          <a:blip r:embed="rId5"/>
          <a:stretch>
            <a:fillRect/>
          </a:stretch>
        </p:blipFill>
        <p:spPr>
          <a:xfrm>
            <a:off x="6786620" y="4079598"/>
            <a:ext cx="1926167" cy="1155700"/>
          </a:xfrm>
          <a:prstGeom prst="rect">
            <a:avLst/>
          </a:prstGeom>
        </p:spPr>
      </p:pic>
      <p:pic>
        <p:nvPicPr>
          <p:cNvPr id="8" name="Picture 7">
            <a:extLst>
              <a:ext uri="{FF2B5EF4-FFF2-40B4-BE49-F238E27FC236}">
                <a16:creationId xmlns:a16="http://schemas.microsoft.com/office/drawing/2014/main" id="{668D5279-7416-1847-9625-E58B0BCA69AC}"/>
              </a:ext>
            </a:extLst>
          </p:cNvPr>
          <p:cNvPicPr>
            <a:picLocks noChangeAspect="1"/>
          </p:cNvPicPr>
          <p:nvPr/>
        </p:nvPicPr>
        <p:blipFill>
          <a:blip r:embed="rId6"/>
          <a:stretch>
            <a:fillRect/>
          </a:stretch>
        </p:blipFill>
        <p:spPr>
          <a:xfrm>
            <a:off x="9005108" y="4079596"/>
            <a:ext cx="1536963" cy="1155701"/>
          </a:xfrm>
          <a:prstGeom prst="rect">
            <a:avLst/>
          </a:prstGeom>
        </p:spPr>
      </p:pic>
    </p:spTree>
    <p:extLst>
      <p:ext uri="{BB962C8B-B14F-4D97-AF65-F5344CB8AC3E}">
        <p14:creationId xmlns:p14="http://schemas.microsoft.com/office/powerpoint/2010/main" val="1572206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5E55D-6AAE-3540-89B0-A51D8167F4F5}"/>
              </a:ext>
            </a:extLst>
          </p:cNvPr>
          <p:cNvSpPr>
            <a:spLocks noGrp="1"/>
          </p:cNvSpPr>
          <p:nvPr>
            <p:ph type="title"/>
          </p:nvPr>
        </p:nvSpPr>
        <p:spPr/>
        <p:txBody>
          <a:bodyPr/>
          <a:lstStyle/>
          <a:p>
            <a:pPr algn="ctr"/>
            <a:r>
              <a:rPr lang="en-US" dirty="0"/>
              <a:t>Gathering the Data: </a:t>
            </a:r>
            <a:br>
              <a:rPr lang="en-US" dirty="0"/>
            </a:br>
            <a:r>
              <a:rPr lang="en-US" dirty="0"/>
              <a:t>What Impacts Performance?</a:t>
            </a:r>
          </a:p>
        </p:txBody>
      </p:sp>
      <p:sp>
        <p:nvSpPr>
          <p:cNvPr id="3" name="Content Placeholder 2">
            <a:extLst>
              <a:ext uri="{FF2B5EF4-FFF2-40B4-BE49-F238E27FC236}">
                <a16:creationId xmlns:a16="http://schemas.microsoft.com/office/drawing/2014/main" id="{4810E7FC-71C2-CE46-9EE8-EC10702331B4}"/>
              </a:ext>
            </a:extLst>
          </p:cNvPr>
          <p:cNvSpPr>
            <a:spLocks noGrp="1"/>
          </p:cNvSpPr>
          <p:nvPr>
            <p:ph idx="1"/>
          </p:nvPr>
        </p:nvSpPr>
        <p:spPr>
          <a:xfrm>
            <a:off x="680321" y="2336873"/>
            <a:ext cx="9613861" cy="1702985"/>
          </a:xfrm>
        </p:spPr>
        <p:txBody>
          <a:bodyPr>
            <a:normAutofit/>
          </a:bodyPr>
          <a:lstStyle/>
          <a:p>
            <a:r>
              <a:rPr lang="en-US" sz="2000" dirty="0"/>
              <a:t>My intuition was that if the team has no changes, you can relatively accurately predict next season by just looking at the career trajectory and age of a player.</a:t>
            </a:r>
          </a:p>
          <a:p>
            <a:r>
              <a:rPr lang="en-US" sz="2000" dirty="0"/>
              <a:t>In the 90s and 2000s, stars didn’t change teams very much, so by just using last seasons data you could come up with a relatively accurate prediction for next year:</a:t>
            </a:r>
          </a:p>
          <a:p>
            <a:endParaRPr lang="en-US" sz="2000" dirty="0"/>
          </a:p>
        </p:txBody>
      </p:sp>
      <p:pic>
        <p:nvPicPr>
          <p:cNvPr id="1028" name="Picture 4">
            <a:extLst>
              <a:ext uri="{FF2B5EF4-FFF2-40B4-BE49-F238E27FC236}">
                <a16:creationId xmlns:a16="http://schemas.microsoft.com/office/drawing/2014/main" id="{48B89268-E768-D644-8083-B165C75A0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28" y="4039858"/>
            <a:ext cx="3449716" cy="24845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367A50-0672-0540-B23A-3923AEB6FDCA}"/>
              </a:ext>
            </a:extLst>
          </p:cNvPr>
          <p:cNvSpPr txBox="1"/>
          <p:nvPr/>
        </p:nvSpPr>
        <p:spPr>
          <a:xfrm>
            <a:off x="3805841" y="3779654"/>
            <a:ext cx="6586152" cy="2862322"/>
          </a:xfrm>
          <a:prstGeom prst="rect">
            <a:avLst/>
          </a:prstGeom>
          <a:noFill/>
        </p:spPr>
        <p:txBody>
          <a:bodyPr wrap="square" rtlCol="0">
            <a:spAutoFit/>
          </a:bodyPr>
          <a:lstStyle/>
          <a:p>
            <a:r>
              <a:rPr lang="en-US" dirty="0"/>
              <a:t>But how do you predict changes such as James Harden going from 10 points to 25 in just two seasons.  Steph Curry going from 15 to 23 points in his age 24 season.  What are the common threads?</a:t>
            </a:r>
          </a:p>
          <a:p>
            <a:endParaRPr lang="en-US" dirty="0"/>
          </a:p>
          <a:p>
            <a:r>
              <a:rPr lang="en-US" dirty="0"/>
              <a:t>From historical data we know that Harden changed teams, going from a team with established stars Kevin Durant and Russell Westbrook to a Houston team where he would be the main guy.  Steph Curry at age 24 saw </a:t>
            </a:r>
            <a:r>
              <a:rPr lang="en-US" dirty="0" err="1"/>
              <a:t>Monta</a:t>
            </a:r>
            <a:r>
              <a:rPr lang="en-US" dirty="0"/>
              <a:t> Ellis traded away, giving him the keys to be the primary ball handler.</a:t>
            </a:r>
          </a:p>
        </p:txBody>
      </p:sp>
    </p:spTree>
    <p:extLst>
      <p:ext uri="{BB962C8B-B14F-4D97-AF65-F5344CB8AC3E}">
        <p14:creationId xmlns:p14="http://schemas.microsoft.com/office/powerpoint/2010/main" val="3816630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D787-EA21-3241-95C8-5CA4C7258A1B}"/>
              </a:ext>
            </a:extLst>
          </p:cNvPr>
          <p:cNvSpPr>
            <a:spLocks noGrp="1"/>
          </p:cNvSpPr>
          <p:nvPr>
            <p:ph type="title"/>
          </p:nvPr>
        </p:nvSpPr>
        <p:spPr/>
        <p:txBody>
          <a:bodyPr/>
          <a:lstStyle/>
          <a:p>
            <a:pPr algn="ctr"/>
            <a:r>
              <a:rPr lang="en-US" dirty="0"/>
              <a:t>Evaluating Non-Linear Inputs</a:t>
            </a:r>
          </a:p>
        </p:txBody>
      </p:sp>
      <p:sp>
        <p:nvSpPr>
          <p:cNvPr id="3" name="Content Placeholder 2">
            <a:extLst>
              <a:ext uri="{FF2B5EF4-FFF2-40B4-BE49-F238E27FC236}">
                <a16:creationId xmlns:a16="http://schemas.microsoft.com/office/drawing/2014/main" id="{B904E1E2-3BDC-1840-A3E0-5CC41088AF88}"/>
              </a:ext>
            </a:extLst>
          </p:cNvPr>
          <p:cNvSpPr>
            <a:spLocks noGrp="1"/>
          </p:cNvSpPr>
          <p:nvPr>
            <p:ph idx="1"/>
          </p:nvPr>
        </p:nvSpPr>
        <p:spPr>
          <a:xfrm>
            <a:off x="680321" y="2336873"/>
            <a:ext cx="9353365" cy="919894"/>
          </a:xfrm>
        </p:spPr>
        <p:txBody>
          <a:bodyPr>
            <a:normAutofit/>
          </a:bodyPr>
          <a:lstStyle/>
          <a:p>
            <a:r>
              <a:rPr lang="en-US" sz="2000" dirty="0"/>
              <a:t>From slide 6, we saw that those star players still in the prime of their career have tended to get better as they get older.  However, when we look at older stars, we actually see the opposite:</a:t>
            </a:r>
          </a:p>
          <a:p>
            <a:endParaRPr lang="en-US" sz="2000" dirty="0"/>
          </a:p>
        </p:txBody>
      </p:sp>
      <p:pic>
        <p:nvPicPr>
          <p:cNvPr id="2052" name="Picture 4">
            <a:extLst>
              <a:ext uri="{FF2B5EF4-FFF2-40B4-BE49-F238E27FC236}">
                <a16:creationId xmlns:a16="http://schemas.microsoft.com/office/drawing/2014/main" id="{A5144563-1147-C54F-98C3-6B0330F00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203" y="3256767"/>
            <a:ext cx="3609212" cy="2599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F864949-5D3F-3943-AD0C-5181A55E709A}"/>
              </a:ext>
            </a:extLst>
          </p:cNvPr>
          <p:cNvSpPr txBox="1"/>
          <p:nvPr/>
        </p:nvSpPr>
        <p:spPr>
          <a:xfrm>
            <a:off x="4868562" y="3429000"/>
            <a:ext cx="542562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We can interpret this deviation as a non linear trend.  Players career primes are generally in their upper 20s (25-30), varying slightly by player.  Because of this we need to incorporate not just age as a variable but age squared.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02908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EC99-9BF6-E946-A590-2B56409AB3AA}"/>
              </a:ext>
            </a:extLst>
          </p:cNvPr>
          <p:cNvSpPr>
            <a:spLocks noGrp="1"/>
          </p:cNvSpPr>
          <p:nvPr>
            <p:ph type="title"/>
          </p:nvPr>
        </p:nvSpPr>
        <p:spPr/>
        <p:txBody>
          <a:bodyPr/>
          <a:lstStyle/>
          <a:p>
            <a:pPr algn="ctr"/>
            <a:r>
              <a:rPr lang="en-US" dirty="0"/>
              <a:t>The Star of the Show</a:t>
            </a:r>
          </a:p>
        </p:txBody>
      </p:sp>
      <p:sp>
        <p:nvSpPr>
          <p:cNvPr id="3" name="Content Placeholder 2">
            <a:extLst>
              <a:ext uri="{FF2B5EF4-FFF2-40B4-BE49-F238E27FC236}">
                <a16:creationId xmlns:a16="http://schemas.microsoft.com/office/drawing/2014/main" id="{32493094-5EA9-C64A-81F7-DFE512D39362}"/>
              </a:ext>
            </a:extLst>
          </p:cNvPr>
          <p:cNvSpPr>
            <a:spLocks noGrp="1"/>
          </p:cNvSpPr>
          <p:nvPr>
            <p:ph idx="1"/>
          </p:nvPr>
        </p:nvSpPr>
        <p:spPr>
          <a:xfrm>
            <a:off x="680322" y="2336873"/>
            <a:ext cx="8908522" cy="1155700"/>
          </a:xfrm>
        </p:spPr>
        <p:txBody>
          <a:bodyPr>
            <a:normAutofit lnSpcReduction="10000"/>
          </a:bodyPr>
          <a:lstStyle/>
          <a:p>
            <a:r>
              <a:rPr lang="en-US" sz="2000" dirty="0"/>
              <a:t>In basketball, there are only 5 players on a court, so one player can impact the others on the court dramatically.  In the NBA in particular, one player generally calls the play and determines how a play is going to be run.  Adding or losing a star can have dramatic impact to your production</a:t>
            </a:r>
          </a:p>
          <a:p>
            <a:pPr marL="0" indent="0">
              <a:buNone/>
            </a:pPr>
            <a:endParaRPr lang="en-US" sz="2000" dirty="0"/>
          </a:p>
        </p:txBody>
      </p:sp>
      <p:sp>
        <p:nvSpPr>
          <p:cNvPr id="7" name="TextBox 6">
            <a:extLst>
              <a:ext uri="{FF2B5EF4-FFF2-40B4-BE49-F238E27FC236}">
                <a16:creationId xmlns:a16="http://schemas.microsoft.com/office/drawing/2014/main" id="{6EBC28B8-CE0A-C64E-8E44-2771AF959A72}"/>
              </a:ext>
            </a:extLst>
          </p:cNvPr>
          <p:cNvSpPr txBox="1"/>
          <p:nvPr/>
        </p:nvSpPr>
        <p:spPr>
          <a:xfrm>
            <a:off x="951470" y="3583459"/>
            <a:ext cx="3904735" cy="923330"/>
          </a:xfrm>
          <a:prstGeom prst="rect">
            <a:avLst/>
          </a:prstGeom>
          <a:noFill/>
        </p:spPr>
        <p:txBody>
          <a:bodyPr wrap="square" rtlCol="0">
            <a:spAutoFit/>
          </a:bodyPr>
          <a:lstStyle/>
          <a:p>
            <a:r>
              <a:rPr lang="en-US" dirty="0"/>
              <a:t>A prime example of that is the rise of Russell Westbrook following the departure of Kevin Durant</a:t>
            </a:r>
          </a:p>
        </p:txBody>
      </p:sp>
      <p:pic>
        <p:nvPicPr>
          <p:cNvPr id="8" name="Picture 7">
            <a:extLst>
              <a:ext uri="{FF2B5EF4-FFF2-40B4-BE49-F238E27FC236}">
                <a16:creationId xmlns:a16="http://schemas.microsoft.com/office/drawing/2014/main" id="{EFF50E85-171D-904B-955D-CED0D2640E33}"/>
              </a:ext>
            </a:extLst>
          </p:cNvPr>
          <p:cNvPicPr>
            <a:picLocks noChangeAspect="1"/>
          </p:cNvPicPr>
          <p:nvPr/>
        </p:nvPicPr>
        <p:blipFill>
          <a:blip r:embed="rId2"/>
          <a:stretch>
            <a:fillRect/>
          </a:stretch>
        </p:blipFill>
        <p:spPr>
          <a:xfrm>
            <a:off x="1200638" y="4597675"/>
            <a:ext cx="2951231" cy="1475616"/>
          </a:xfrm>
          <a:prstGeom prst="rect">
            <a:avLst/>
          </a:prstGeom>
        </p:spPr>
      </p:pic>
      <p:sp>
        <p:nvSpPr>
          <p:cNvPr id="10" name="TextBox 9">
            <a:extLst>
              <a:ext uri="{FF2B5EF4-FFF2-40B4-BE49-F238E27FC236}">
                <a16:creationId xmlns:a16="http://schemas.microsoft.com/office/drawing/2014/main" id="{84038507-54FE-2E41-A9F8-E62C2E901260}"/>
              </a:ext>
            </a:extLst>
          </p:cNvPr>
          <p:cNvSpPr txBox="1"/>
          <p:nvPr/>
        </p:nvSpPr>
        <p:spPr>
          <a:xfrm>
            <a:off x="5177481" y="3548435"/>
            <a:ext cx="4621427" cy="923330"/>
          </a:xfrm>
          <a:prstGeom prst="rect">
            <a:avLst/>
          </a:prstGeom>
          <a:noFill/>
        </p:spPr>
        <p:txBody>
          <a:bodyPr wrap="square" rtlCol="0">
            <a:spAutoFit/>
          </a:bodyPr>
          <a:lstStyle/>
          <a:p>
            <a:r>
              <a:rPr lang="en-US" dirty="0"/>
              <a:t>Anthony Davis finished first among the fantasy basketball ranks last season following the injury to Demarcus Cousins</a:t>
            </a:r>
          </a:p>
        </p:txBody>
      </p:sp>
      <p:pic>
        <p:nvPicPr>
          <p:cNvPr id="11" name="Picture 10">
            <a:extLst>
              <a:ext uri="{FF2B5EF4-FFF2-40B4-BE49-F238E27FC236}">
                <a16:creationId xmlns:a16="http://schemas.microsoft.com/office/drawing/2014/main" id="{89C01D71-A186-634B-AB49-C5B6946B8742}"/>
              </a:ext>
            </a:extLst>
          </p:cNvPr>
          <p:cNvPicPr>
            <a:picLocks noChangeAspect="1"/>
          </p:cNvPicPr>
          <p:nvPr/>
        </p:nvPicPr>
        <p:blipFill>
          <a:blip r:embed="rId3"/>
          <a:stretch>
            <a:fillRect/>
          </a:stretch>
        </p:blipFill>
        <p:spPr>
          <a:xfrm>
            <a:off x="5699552" y="4597675"/>
            <a:ext cx="2951231" cy="1652689"/>
          </a:xfrm>
          <a:prstGeom prst="rect">
            <a:avLst/>
          </a:prstGeom>
        </p:spPr>
      </p:pic>
    </p:spTree>
    <p:extLst>
      <p:ext uri="{BB962C8B-B14F-4D97-AF65-F5344CB8AC3E}">
        <p14:creationId xmlns:p14="http://schemas.microsoft.com/office/powerpoint/2010/main" val="2920123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EB9E0-B520-EC4A-90C5-3F882C005B53}"/>
              </a:ext>
            </a:extLst>
          </p:cNvPr>
          <p:cNvSpPr>
            <a:spLocks noGrp="1"/>
          </p:cNvSpPr>
          <p:nvPr>
            <p:ph type="title"/>
          </p:nvPr>
        </p:nvSpPr>
        <p:spPr/>
        <p:txBody>
          <a:bodyPr/>
          <a:lstStyle/>
          <a:p>
            <a:pPr algn="ctr"/>
            <a:r>
              <a:rPr lang="en-US" dirty="0"/>
              <a:t>Stars continued…</a:t>
            </a:r>
          </a:p>
        </p:txBody>
      </p:sp>
      <p:sp>
        <p:nvSpPr>
          <p:cNvPr id="3" name="Content Placeholder 2">
            <a:extLst>
              <a:ext uri="{FF2B5EF4-FFF2-40B4-BE49-F238E27FC236}">
                <a16:creationId xmlns:a16="http://schemas.microsoft.com/office/drawing/2014/main" id="{3114F8DF-7AAE-CD43-9C8B-02553230FB37}"/>
              </a:ext>
            </a:extLst>
          </p:cNvPr>
          <p:cNvSpPr>
            <a:spLocks noGrp="1"/>
          </p:cNvSpPr>
          <p:nvPr>
            <p:ph idx="1"/>
          </p:nvPr>
        </p:nvSpPr>
        <p:spPr>
          <a:xfrm>
            <a:off x="790831" y="2336873"/>
            <a:ext cx="9613861" cy="851170"/>
          </a:xfrm>
        </p:spPr>
        <p:txBody>
          <a:bodyPr/>
          <a:lstStyle/>
          <a:p>
            <a:pPr marL="0" indent="0">
              <a:buNone/>
            </a:pPr>
            <a:r>
              <a:rPr lang="en-US" dirty="0"/>
              <a:t>But what happens when a player leaves for a team with no established star?</a:t>
            </a:r>
          </a:p>
          <a:p>
            <a:endParaRPr lang="en-US" dirty="0"/>
          </a:p>
        </p:txBody>
      </p:sp>
      <p:pic>
        <p:nvPicPr>
          <p:cNvPr id="4" name="Picture 3">
            <a:extLst>
              <a:ext uri="{FF2B5EF4-FFF2-40B4-BE49-F238E27FC236}">
                <a16:creationId xmlns:a16="http://schemas.microsoft.com/office/drawing/2014/main" id="{2A19099A-5B14-124B-A3DE-BB550471D9FB}"/>
              </a:ext>
            </a:extLst>
          </p:cNvPr>
          <p:cNvPicPr>
            <a:picLocks noChangeAspect="1"/>
          </p:cNvPicPr>
          <p:nvPr/>
        </p:nvPicPr>
        <p:blipFill>
          <a:blip r:embed="rId2"/>
          <a:stretch>
            <a:fillRect/>
          </a:stretch>
        </p:blipFill>
        <p:spPr>
          <a:xfrm>
            <a:off x="1300547" y="4304269"/>
            <a:ext cx="2949441" cy="1651687"/>
          </a:xfrm>
          <a:prstGeom prst="rect">
            <a:avLst/>
          </a:prstGeom>
        </p:spPr>
      </p:pic>
      <p:sp>
        <p:nvSpPr>
          <p:cNvPr id="5" name="TextBox 4">
            <a:extLst>
              <a:ext uri="{FF2B5EF4-FFF2-40B4-BE49-F238E27FC236}">
                <a16:creationId xmlns:a16="http://schemas.microsoft.com/office/drawing/2014/main" id="{E03C3CA9-72FA-8E46-9D15-864100089BDE}"/>
              </a:ext>
            </a:extLst>
          </p:cNvPr>
          <p:cNvSpPr txBox="1"/>
          <p:nvPr/>
        </p:nvSpPr>
        <p:spPr>
          <a:xfrm>
            <a:off x="790832" y="3322991"/>
            <a:ext cx="9613861" cy="646331"/>
          </a:xfrm>
          <a:prstGeom prst="rect">
            <a:avLst/>
          </a:prstGeom>
          <a:noFill/>
        </p:spPr>
        <p:txBody>
          <a:bodyPr wrap="square" rtlCol="0">
            <a:spAutoFit/>
          </a:bodyPr>
          <a:lstStyle/>
          <a:p>
            <a:r>
              <a:rPr lang="en-US" dirty="0"/>
              <a:t>James Harden and Victor Oladipo went on to be stars in their own way, but each player is effected in their own way.</a:t>
            </a:r>
          </a:p>
        </p:txBody>
      </p:sp>
      <p:pic>
        <p:nvPicPr>
          <p:cNvPr id="6" name="Picture 5">
            <a:extLst>
              <a:ext uri="{FF2B5EF4-FFF2-40B4-BE49-F238E27FC236}">
                <a16:creationId xmlns:a16="http://schemas.microsoft.com/office/drawing/2014/main" id="{CE0EA072-EB96-2547-8607-D83311E33826}"/>
              </a:ext>
            </a:extLst>
          </p:cNvPr>
          <p:cNvPicPr>
            <a:picLocks noChangeAspect="1"/>
          </p:cNvPicPr>
          <p:nvPr/>
        </p:nvPicPr>
        <p:blipFill>
          <a:blip r:embed="rId3"/>
          <a:stretch>
            <a:fillRect/>
          </a:stretch>
        </p:blipFill>
        <p:spPr>
          <a:xfrm>
            <a:off x="6096000" y="4104270"/>
            <a:ext cx="2787703" cy="1851686"/>
          </a:xfrm>
          <a:prstGeom prst="rect">
            <a:avLst/>
          </a:prstGeom>
        </p:spPr>
      </p:pic>
    </p:spTree>
    <p:extLst>
      <p:ext uri="{BB962C8B-B14F-4D97-AF65-F5344CB8AC3E}">
        <p14:creationId xmlns:p14="http://schemas.microsoft.com/office/powerpoint/2010/main" val="140487402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Berlin</Template>
  <TotalTime>11334</TotalTime>
  <Words>1497</Words>
  <Application>Microsoft Macintosh PowerPoint</Application>
  <PresentationFormat>Widescreen</PresentationFormat>
  <Paragraphs>57</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Trebuchet MS</vt:lpstr>
      <vt:lpstr>Berlin</vt:lpstr>
      <vt:lpstr>Fantasy Basketball  Draft Kit</vt:lpstr>
      <vt:lpstr>About Fantasy Basketball</vt:lpstr>
      <vt:lpstr>Head to Head Rules</vt:lpstr>
      <vt:lpstr>Why Fantasy Basketball?</vt:lpstr>
      <vt:lpstr>Creating a Ranking System</vt:lpstr>
      <vt:lpstr>Gathering the Data:  What Impacts Performance?</vt:lpstr>
      <vt:lpstr>Evaluating Non-Linear Inputs</vt:lpstr>
      <vt:lpstr>The Star of the Show</vt:lpstr>
      <vt:lpstr>Stars continued…</vt:lpstr>
      <vt:lpstr>What happens when you leave to a team with already established stars?</vt:lpstr>
      <vt:lpstr>Model Design:  Feature Engineering</vt:lpstr>
      <vt:lpstr>Model: Important Features</vt:lpstr>
      <vt:lpstr>Error Testing:  Cross Validation and Model Selection</vt:lpstr>
      <vt:lpstr>PowerPoint Presentation</vt:lpstr>
      <vt:lpstr>Model Evaluation: Comparing to Yahoo Rankings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Fantasy Basketball  Draft Kit</dc:title>
  <dc:creator>Robert Cheer</dc:creator>
  <cp:lastModifiedBy>Robert Cheer</cp:lastModifiedBy>
  <cp:revision>19</cp:revision>
  <dcterms:created xsi:type="dcterms:W3CDTF">2018-11-12T20:35:10Z</dcterms:created>
  <dcterms:modified xsi:type="dcterms:W3CDTF">2018-11-20T17:29:49Z</dcterms:modified>
</cp:coreProperties>
</file>